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 id="2147483671" r:id="rId5"/>
  </p:sldMasterIdLst>
  <p:notesMasterIdLst>
    <p:notesMasterId r:id="rId16"/>
  </p:notesMasterIdLst>
  <p:sldIdLst>
    <p:sldId id="258" r:id="rId6"/>
    <p:sldId id="260" r:id="rId7"/>
    <p:sldId id="287" r:id="rId8"/>
    <p:sldId id="267" r:id="rId9"/>
    <p:sldId id="289" r:id="rId10"/>
    <p:sldId id="281" r:id="rId11"/>
    <p:sldId id="290" r:id="rId12"/>
    <p:sldId id="291" r:id="rId13"/>
    <p:sldId id="292" r:id="rId14"/>
    <p:sldId id="26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400"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E2178D-96FF-4AE5-B7D1-47B72ADF9BE2}" type="datetimeFigureOut">
              <a:rPr lang="en-GB" smtClean="0"/>
              <a:t>15/01/2020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1819C0-D773-4331-8B66-6808269BC021}" type="slidenum">
              <a:rPr lang="en-GB" smtClean="0"/>
              <a:t>‹#›</a:t>
            </a:fld>
            <a:endParaRPr lang="en-GB"/>
          </a:p>
        </p:txBody>
      </p:sp>
    </p:spTree>
    <p:extLst>
      <p:ext uri="{BB962C8B-B14F-4D97-AF65-F5344CB8AC3E}">
        <p14:creationId xmlns:p14="http://schemas.microsoft.com/office/powerpoint/2010/main" val="191387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spcBef>
                <a:spcPts val="0"/>
              </a:spcBef>
              <a:buAutoNum type="arabicPeriod"/>
            </a:pPr>
            <a:r>
              <a:rPr lang="en-US"/>
              <a:t>What is Best Value</a:t>
            </a:r>
          </a:p>
          <a:p>
            <a:pPr marL="342900" indent="-342900">
              <a:spcBef>
                <a:spcPts val="0"/>
              </a:spcBef>
              <a:buAutoNum type="arabicPeriod"/>
            </a:pPr>
            <a:r>
              <a:rPr lang="en-US"/>
              <a:t>Best Value Assurance Report</a:t>
            </a:r>
          </a:p>
          <a:p>
            <a:pPr marL="342900" indent="-342900">
              <a:spcBef>
                <a:spcPts val="0"/>
              </a:spcBef>
              <a:buAutoNum type="arabicPeriod"/>
            </a:pPr>
            <a:r>
              <a:rPr lang="en-US"/>
              <a:t>Best Value Themes</a:t>
            </a:r>
          </a:p>
          <a:p>
            <a:pPr marL="342900" indent="-342900">
              <a:spcBef>
                <a:spcPts val="0"/>
              </a:spcBef>
              <a:buAutoNum type="arabicPeriod"/>
            </a:pPr>
            <a:r>
              <a:rPr lang="en-GB"/>
              <a:t>Accounts Commission's current Strategic Audit Priorities</a:t>
            </a:r>
          </a:p>
          <a:p>
            <a:pPr marL="342900" indent="-342900">
              <a:spcBef>
                <a:spcPts val="0"/>
              </a:spcBef>
              <a:buAutoNum type="arabicPeriod"/>
            </a:pPr>
            <a:r>
              <a:rPr lang="en-GB"/>
              <a:t>Areas of Good Practice</a:t>
            </a:r>
          </a:p>
          <a:p>
            <a:pPr marL="342900" indent="-342900">
              <a:spcBef>
                <a:spcPts val="0"/>
              </a:spcBef>
              <a:buAutoNum type="arabicPeriod"/>
            </a:pPr>
            <a:r>
              <a:rPr lang="en-GB"/>
              <a:t>Governance </a:t>
            </a:r>
          </a:p>
          <a:p>
            <a:pPr marL="342900" indent="-342900">
              <a:spcBef>
                <a:spcPts val="0"/>
              </a:spcBef>
              <a:buAutoNum type="arabicPeriod"/>
            </a:pPr>
            <a:r>
              <a:rPr lang="en-GB"/>
              <a:t>Our story Report</a:t>
            </a:r>
          </a:p>
          <a:p>
            <a:pPr marL="342900" indent="-342900">
              <a:spcBef>
                <a:spcPts val="0"/>
              </a:spcBef>
              <a:buAutoNum type="arabicPeriod"/>
            </a:pPr>
            <a:r>
              <a:rPr lang="en-GB"/>
              <a:t>Preparation</a:t>
            </a:r>
          </a:p>
          <a:p>
            <a:pPr marL="342900" indent="-342900">
              <a:spcBef>
                <a:spcPts val="0"/>
              </a:spcBef>
              <a:buAutoNum type="arabicPeriod"/>
            </a:pPr>
            <a:r>
              <a:rPr lang="en-GB"/>
              <a:t>Self-Assessment Action Plan</a:t>
            </a:r>
          </a:p>
        </p:txBody>
      </p:sp>
      <p:sp>
        <p:nvSpPr>
          <p:cNvPr id="4" name="Slide Number Placeholder 3"/>
          <p:cNvSpPr>
            <a:spLocks noGrp="1"/>
          </p:cNvSpPr>
          <p:nvPr>
            <p:ph type="sldNum" sz="quarter" idx="5"/>
          </p:nvPr>
        </p:nvSpPr>
        <p:spPr/>
        <p:txBody>
          <a:bodyPr/>
          <a:lstStyle/>
          <a:p>
            <a:fld id="{A61819C0-D773-4331-8B66-6808269BC021}" type="slidenum">
              <a:rPr lang="en-GB" smtClean="0"/>
              <a:t>1</a:t>
            </a:fld>
            <a:endParaRPr lang="en-GB"/>
          </a:p>
        </p:txBody>
      </p:sp>
    </p:spTree>
    <p:extLst>
      <p:ext uri="{BB962C8B-B14F-4D97-AF65-F5344CB8AC3E}">
        <p14:creationId xmlns:p14="http://schemas.microsoft.com/office/powerpoint/2010/main" val="106244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6488" y="1744911"/>
            <a:ext cx="7772400" cy="537939"/>
          </a:xfrm>
          <a:prstGeom prst="rect">
            <a:avLst/>
          </a:prstGeom>
        </p:spPr>
        <p:txBody>
          <a:bodyPr/>
          <a:lstStyle>
            <a:lvl1pPr algn="l">
              <a:defRPr sz="2400" b="1">
                <a:solidFill>
                  <a:schemeClr val="tx2"/>
                </a:solidFill>
              </a:defRPr>
            </a:lvl1pPr>
          </a:lstStyle>
          <a:p>
            <a:r>
              <a:rPr lang="en-GB"/>
              <a:t>Click to edit Master title style</a:t>
            </a:r>
            <a:endParaRPr lang="en-US"/>
          </a:p>
        </p:txBody>
      </p:sp>
      <p:sp>
        <p:nvSpPr>
          <p:cNvPr id="3" name="Subtitle 2"/>
          <p:cNvSpPr>
            <a:spLocks noGrp="1"/>
          </p:cNvSpPr>
          <p:nvPr>
            <p:ph type="subTitle" idx="1"/>
          </p:nvPr>
        </p:nvSpPr>
        <p:spPr>
          <a:xfrm>
            <a:off x="366488" y="2162723"/>
            <a:ext cx="6400800" cy="513201"/>
          </a:xfrm>
          <a:prstGeom prst="rect">
            <a:avLst/>
          </a:prstGeom>
        </p:spPr>
        <p:txBody>
          <a:bodyPr/>
          <a:lstStyle>
            <a:lvl1pPr marL="0" indent="0" algn="l">
              <a:buNone/>
              <a:defRPr sz="2400">
                <a:solidFill>
                  <a:srgbClr val="1F497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9" name="Text Placeholder 8"/>
          <p:cNvSpPr>
            <a:spLocks noGrp="1"/>
          </p:cNvSpPr>
          <p:nvPr>
            <p:ph type="body" sz="quarter" idx="10"/>
          </p:nvPr>
        </p:nvSpPr>
        <p:spPr>
          <a:xfrm>
            <a:off x="366713" y="3038475"/>
            <a:ext cx="7772400" cy="3462338"/>
          </a:xfrm>
          <a:prstGeom prst="rect">
            <a:avLst/>
          </a:prstGeom>
        </p:spPr>
        <p:txBody>
          <a:bodyPr vert="horz"/>
          <a:lstStyle>
            <a:lvl1pPr marL="0" indent="0">
              <a:buNone/>
              <a:defRPr sz="1800">
                <a:solidFill>
                  <a:schemeClr val="tx1">
                    <a:lumMod val="50000"/>
                    <a:lumOff val="50000"/>
                  </a:schemeClr>
                </a:solidFill>
              </a:defRPr>
            </a:lvl1pPr>
          </a:lstStyle>
          <a:p>
            <a:pPr lvl="0"/>
            <a:r>
              <a:rPr lang="en-GB"/>
              <a:t>Click to edit Master text styles</a:t>
            </a:r>
          </a:p>
        </p:txBody>
      </p:sp>
    </p:spTree>
    <p:extLst>
      <p:ext uri="{BB962C8B-B14F-4D97-AF65-F5344CB8AC3E}">
        <p14:creationId xmlns:p14="http://schemas.microsoft.com/office/powerpoint/2010/main" val="854635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99657" y="3805620"/>
            <a:ext cx="3210257" cy="971118"/>
          </a:xfrm>
          <a:prstGeom prst="rect">
            <a:avLst/>
          </a:prstGeom>
        </p:spPr>
        <p:txBody>
          <a:bodyPr/>
          <a:lstStyle>
            <a:lvl1pPr algn="l">
              <a:defRPr sz="2800" b="1">
                <a:solidFill>
                  <a:srgbClr val="FFFFFF"/>
                </a:solidFill>
              </a:defRPr>
            </a:lvl1pPr>
          </a:lstStyle>
          <a:p>
            <a:r>
              <a:rPr lang="en-GB"/>
              <a:t>Click to edit Master title style</a:t>
            </a:r>
            <a:endParaRPr lang="en-US"/>
          </a:p>
        </p:txBody>
      </p:sp>
      <p:sp>
        <p:nvSpPr>
          <p:cNvPr id="3" name="Subtitle 2"/>
          <p:cNvSpPr>
            <a:spLocks noGrp="1"/>
          </p:cNvSpPr>
          <p:nvPr>
            <p:ph type="subTitle" idx="1"/>
          </p:nvPr>
        </p:nvSpPr>
        <p:spPr>
          <a:xfrm>
            <a:off x="599657" y="4890518"/>
            <a:ext cx="3550576" cy="446480"/>
          </a:xfrm>
          <a:prstGeom prst="rect">
            <a:avLst/>
          </a:prstGeom>
        </p:spPr>
        <p:txBody>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Tree>
    <p:extLst>
      <p:ext uri="{BB962C8B-B14F-4D97-AF65-F5344CB8AC3E}">
        <p14:creationId xmlns:p14="http://schemas.microsoft.com/office/powerpoint/2010/main" val="14553680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AC_Powerpoint_Master_Base.jp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0"/>
            <a:ext cx="9144000" cy="6857464"/>
          </a:xfrm>
          <a:prstGeom prst="rect">
            <a:avLst/>
          </a:prstGeom>
        </p:spPr>
      </p:pic>
    </p:spTree>
    <p:extLst>
      <p:ext uri="{BB962C8B-B14F-4D97-AF65-F5344CB8AC3E}">
        <p14:creationId xmlns:p14="http://schemas.microsoft.com/office/powerpoint/2010/main" val="2197854642"/>
      </p:ext>
    </p:extLst>
  </p:cSld>
  <p:clrMap bg1="lt1" tx1="dk1" bg2="lt2" tx2="dk2" accent1="accent1" accent2="accent2" accent3="accent3" accent4="accent4" accent5="accent5" accent6="accent6" hlink="hlink" folHlink="folHlink"/>
  <p:sldLayoutIdLst>
    <p:sldLayoutId id="2147483674"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5" descr="AC_Powerpoint_front_cover.jp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3178752"/>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ourstory.aberdeenshire.gov.uk" TargetMode="External"/><Relationship Id="rId2" Type="http://schemas.openxmlformats.org/officeDocument/2006/relationships/hyperlink" Target="https://ourstory.aberdeenshire.gov.uk/"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ourstory.aberdeenshire.gov.uk/"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ourstory.aberdeenshire.gov.uk" TargetMode="External"/><Relationship Id="rId2" Type="http://schemas.openxmlformats.org/officeDocument/2006/relationships/hyperlink" Target="https://ourstory.aberdeenshire.gov.u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1709" y="3265974"/>
            <a:ext cx="4537422" cy="971118"/>
          </a:xfrm>
        </p:spPr>
        <p:txBody>
          <a:bodyPr/>
          <a:lstStyle/>
          <a:p>
            <a:pPr>
              <a:lnSpc>
                <a:spcPct val="150000"/>
              </a:lnSpc>
            </a:pPr>
            <a:br>
              <a:rPr lang="en-US" dirty="0"/>
            </a:br>
            <a:r>
              <a:rPr lang="en-US" dirty="0"/>
              <a:t>Best Value:</a:t>
            </a:r>
            <a:br>
              <a:rPr lang="en-US" dirty="0"/>
            </a:br>
            <a:r>
              <a:rPr lang="en-US" b="0" dirty="0"/>
              <a:t>Slides for managers and teams</a:t>
            </a:r>
          </a:p>
        </p:txBody>
      </p:sp>
    </p:spTree>
    <p:extLst>
      <p:ext uri="{BB962C8B-B14F-4D97-AF65-F5344CB8AC3E}">
        <p14:creationId xmlns:p14="http://schemas.microsoft.com/office/powerpoint/2010/main" val="1049594131"/>
      </p:ext>
    </p:extLst>
  </p:cSld>
  <p:clrMapOvr>
    <a:masterClrMapping/>
  </p:clrMapOvr>
  <mc:AlternateContent xmlns:mc="http://schemas.openxmlformats.org/markup-compatibility/2006" xmlns:p14="http://schemas.microsoft.com/office/powerpoint/2010/main">
    <mc:Choice Requires="p14">
      <p:transition spd="slow" p14:dur="2000" advTm="19311"/>
    </mc:Choice>
    <mc:Fallback xmlns="">
      <p:transition spd="slow" advTm="1931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695191" y="6145150"/>
            <a:ext cx="3550576" cy="446480"/>
          </a:xfrm>
          <a:prstGeom prst="rect">
            <a:avLst/>
          </a:prstGeom>
        </p:spPr>
        <p:txBody>
          <a:bodyPr/>
          <a:lstStyle>
            <a:lvl1pPr marL="0" indent="0" algn="l" defTabSz="457200" rtl="0" eaLnBrk="1" latinLnBrk="0" hangingPunct="1">
              <a:spcBef>
                <a:spcPct val="20000"/>
              </a:spcBef>
              <a:buFont typeface="Arial"/>
              <a:buNone/>
              <a:defRPr sz="1800" kern="1200">
                <a:solidFill>
                  <a:srgbClr val="FFFFFF"/>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a:t>aberdeenshire.gov.uk</a:t>
            </a:r>
          </a:p>
        </p:txBody>
      </p:sp>
      <p:sp>
        <p:nvSpPr>
          <p:cNvPr id="8" name="Subtitle 7">
            <a:extLst>
              <a:ext uri="{FF2B5EF4-FFF2-40B4-BE49-F238E27FC236}">
                <a16:creationId xmlns:a16="http://schemas.microsoft.com/office/drawing/2014/main" id="{D93E394E-C217-4677-B100-1BE7CBF6CF18}"/>
              </a:ext>
            </a:extLst>
          </p:cNvPr>
          <p:cNvSpPr>
            <a:spLocks noGrp="1"/>
          </p:cNvSpPr>
          <p:nvPr>
            <p:ph type="subTitle" idx="1"/>
          </p:nvPr>
        </p:nvSpPr>
        <p:spPr>
          <a:xfrm>
            <a:off x="599657" y="4417903"/>
            <a:ext cx="3550576" cy="446480"/>
          </a:xfrm>
        </p:spPr>
        <p:txBody>
          <a:bodyPr/>
          <a:lstStyle/>
          <a:p>
            <a:r>
              <a:rPr lang="en-GB" sz="2400" b="1" dirty="0"/>
              <a:t>Any questions? </a:t>
            </a:r>
          </a:p>
        </p:txBody>
      </p:sp>
    </p:spTree>
    <p:extLst>
      <p:ext uri="{BB962C8B-B14F-4D97-AF65-F5344CB8AC3E}">
        <p14:creationId xmlns:p14="http://schemas.microsoft.com/office/powerpoint/2010/main" val="2792337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263" y="1557470"/>
            <a:ext cx="3978859" cy="537939"/>
          </a:xfrm>
        </p:spPr>
        <p:txBody>
          <a:bodyPr/>
          <a:lstStyle/>
          <a:p>
            <a:r>
              <a:rPr lang="en-US" dirty="0"/>
              <a:t>What is Best Value?</a:t>
            </a:r>
          </a:p>
        </p:txBody>
      </p:sp>
      <p:sp>
        <p:nvSpPr>
          <p:cNvPr id="4" name="Text Placeholder 3"/>
          <p:cNvSpPr>
            <a:spLocks noGrp="1"/>
          </p:cNvSpPr>
          <p:nvPr>
            <p:ph type="body" sz="quarter" idx="10"/>
          </p:nvPr>
        </p:nvSpPr>
        <p:spPr>
          <a:xfrm>
            <a:off x="366262" y="1826440"/>
            <a:ext cx="7709225" cy="3928412"/>
          </a:xfrm>
        </p:spPr>
        <p:txBody>
          <a:bodyPr/>
          <a:lstStyle/>
          <a:p>
            <a:pPr>
              <a:lnSpc>
                <a:spcPct val="150000"/>
              </a:lnSpc>
            </a:pPr>
            <a:endParaRPr lang="en-GB" dirty="0"/>
          </a:p>
          <a:p>
            <a:pPr marL="342900" indent="-342900">
              <a:lnSpc>
                <a:spcPct val="150000"/>
              </a:lnSpc>
              <a:buFont typeface="Arial" panose="020B0604020202020204" pitchFamily="34" charset="0"/>
              <a:buChar char="•"/>
            </a:pPr>
            <a:r>
              <a:rPr lang="en-GB" sz="2000" dirty="0"/>
              <a:t>Detailed scrutiny audit process. </a:t>
            </a:r>
          </a:p>
          <a:p>
            <a:pPr marL="342900" indent="-342900">
              <a:lnSpc>
                <a:spcPct val="150000"/>
              </a:lnSpc>
              <a:buFont typeface="Arial" panose="020B0604020202020204" pitchFamily="34" charset="0"/>
              <a:buChar char="•"/>
            </a:pPr>
            <a:r>
              <a:rPr lang="en-GB" sz="2000" dirty="0"/>
              <a:t>Audit Scotland describes Best Value as “ensuring that there is </a:t>
            </a:r>
            <a:r>
              <a:rPr lang="en-GB" sz="2000" b="1" dirty="0"/>
              <a:t>good governance </a:t>
            </a:r>
            <a:r>
              <a:rPr lang="en-GB" sz="2000" dirty="0"/>
              <a:t>and </a:t>
            </a:r>
            <a:r>
              <a:rPr lang="en-GB" sz="2000" b="1" dirty="0"/>
              <a:t>effective management of resources</a:t>
            </a:r>
            <a:r>
              <a:rPr lang="en-GB" sz="2000" dirty="0"/>
              <a:t>, with a focus on </a:t>
            </a:r>
            <a:r>
              <a:rPr lang="en-GB" sz="2000" b="1" dirty="0"/>
              <a:t>improvement</a:t>
            </a:r>
            <a:r>
              <a:rPr lang="en-GB" sz="2000" dirty="0"/>
              <a:t>, to deliver the </a:t>
            </a:r>
            <a:r>
              <a:rPr lang="en-GB" sz="2000" b="1" dirty="0"/>
              <a:t>best possible outcomes</a:t>
            </a:r>
            <a:r>
              <a:rPr lang="en-GB" sz="2000" dirty="0"/>
              <a:t> for the public.”</a:t>
            </a:r>
          </a:p>
          <a:p>
            <a:pPr marL="342900" indent="-342900">
              <a:lnSpc>
                <a:spcPct val="150000"/>
              </a:lnSpc>
              <a:buFont typeface="Arial" panose="020B0604020202020204" pitchFamily="34" charset="0"/>
              <a:buChar char="•"/>
            </a:pPr>
            <a:r>
              <a:rPr lang="en-GB" sz="2000" dirty="0"/>
              <a:t>We haven’t had an audit in the new style, but from here on it is expected it will happen roughly once every five years. </a:t>
            </a:r>
          </a:p>
          <a:p>
            <a:pPr>
              <a:lnSpc>
                <a:spcPct val="150000"/>
              </a:lnSpc>
            </a:pPr>
            <a:endParaRPr lang="en-GB"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280740819"/>
      </p:ext>
    </p:extLst>
  </p:cSld>
  <p:clrMapOvr>
    <a:masterClrMapping/>
  </p:clrMapOvr>
  <mc:AlternateContent xmlns:mc="http://schemas.openxmlformats.org/markup-compatibility/2006" xmlns:p14="http://schemas.microsoft.com/office/powerpoint/2010/main">
    <mc:Choice Requires="p14">
      <p:transition spd="slow" p14:dur="2000" advTm="888"/>
    </mc:Choice>
    <mc:Fallback xmlns="">
      <p:transition spd="slow" advTm="8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80C18-15B0-48A7-94D1-CC86DD47B934}"/>
              </a:ext>
            </a:extLst>
          </p:cNvPr>
          <p:cNvSpPr>
            <a:spLocks noGrp="1"/>
          </p:cNvSpPr>
          <p:nvPr>
            <p:ph type="ctrTitle"/>
          </p:nvPr>
        </p:nvSpPr>
        <p:spPr/>
        <p:txBody>
          <a:bodyPr/>
          <a:lstStyle/>
          <a:p>
            <a:r>
              <a:rPr lang="en-GB" dirty="0"/>
              <a:t>What is ‘Our Story’</a:t>
            </a:r>
          </a:p>
        </p:txBody>
      </p:sp>
      <p:sp>
        <p:nvSpPr>
          <p:cNvPr id="4" name="Text Placeholder 3">
            <a:extLst>
              <a:ext uri="{FF2B5EF4-FFF2-40B4-BE49-F238E27FC236}">
                <a16:creationId xmlns:a16="http://schemas.microsoft.com/office/drawing/2014/main" id="{4A32B097-E8F6-46E7-9BAE-A9A927BC3DD5}"/>
              </a:ext>
            </a:extLst>
          </p:cNvPr>
          <p:cNvSpPr>
            <a:spLocks noGrp="1"/>
          </p:cNvSpPr>
          <p:nvPr>
            <p:ph type="body" sz="quarter" idx="10"/>
          </p:nvPr>
        </p:nvSpPr>
        <p:spPr>
          <a:xfrm>
            <a:off x="366488" y="2291158"/>
            <a:ext cx="8407642" cy="3462338"/>
          </a:xfrm>
        </p:spPr>
        <p:txBody>
          <a:bodyPr/>
          <a:lstStyle/>
          <a:p>
            <a:pPr marL="342900" indent="-342900">
              <a:lnSpc>
                <a:spcPct val="150000"/>
              </a:lnSpc>
              <a:buFont typeface="Arial" panose="020B0604020202020204" pitchFamily="34" charset="0"/>
              <a:buChar char="•"/>
            </a:pPr>
            <a:r>
              <a:rPr lang="en-GB" sz="1900" dirty="0"/>
              <a:t>A public, corporate document which tells the story of Aberdeenshire Council. </a:t>
            </a:r>
          </a:p>
          <a:p>
            <a:pPr marL="342900" indent="-342900">
              <a:lnSpc>
                <a:spcPct val="150000"/>
              </a:lnSpc>
              <a:buFont typeface="Arial" panose="020B0604020202020204" pitchFamily="34" charset="0"/>
              <a:buChar char="•"/>
            </a:pPr>
            <a:r>
              <a:rPr lang="en-GB" sz="1900" dirty="0"/>
              <a:t>It captures who we are, where we’re going, created with detailed input from teams across the Council</a:t>
            </a:r>
          </a:p>
          <a:p>
            <a:pPr marL="342900" indent="-342900">
              <a:lnSpc>
                <a:spcPct val="150000"/>
              </a:lnSpc>
              <a:buFont typeface="Arial" panose="020B0604020202020204" pitchFamily="34" charset="0"/>
              <a:buChar char="•"/>
            </a:pPr>
            <a:r>
              <a:rPr lang="en-GB" sz="1900" dirty="0"/>
              <a:t>Tells our story from previous audit in 2008 and a light touch review in 2013.</a:t>
            </a:r>
          </a:p>
          <a:p>
            <a:pPr marL="342900" indent="-342900">
              <a:lnSpc>
                <a:spcPct val="150000"/>
              </a:lnSpc>
              <a:buFont typeface="Arial" panose="020B0604020202020204" pitchFamily="34" charset="0"/>
              <a:buChar char="•"/>
            </a:pPr>
            <a:r>
              <a:rPr lang="en-GB" sz="1900" dirty="0"/>
              <a:t>Supported by an evidence bank. </a:t>
            </a:r>
          </a:p>
          <a:p>
            <a:pPr marL="342900" indent="-342900">
              <a:lnSpc>
                <a:spcPct val="150000"/>
              </a:lnSpc>
              <a:buFont typeface="Arial" panose="020B0604020202020204" pitchFamily="34" charset="0"/>
              <a:buChar char="•"/>
            </a:pPr>
            <a:r>
              <a:rPr lang="en-GB" sz="1900" dirty="0"/>
              <a:t>It is all at the dedicated website we have created: </a:t>
            </a:r>
            <a:r>
              <a:rPr lang="en-GB" u="sng" dirty="0">
                <a:hlinkClick r:id="rId2"/>
              </a:rPr>
              <a:t>https://ourstory.aberdeenshire.gov.uk/</a:t>
            </a:r>
            <a:r>
              <a:rPr lang="en-GB" sz="1900" dirty="0">
                <a:hlinkClick r:id="rId3" action="ppaction://hlinkfile"/>
              </a:rPr>
              <a:t> </a:t>
            </a:r>
            <a:endParaRPr lang="en-GB" sz="1900" dirty="0"/>
          </a:p>
        </p:txBody>
      </p:sp>
    </p:spTree>
    <p:extLst>
      <p:ext uri="{BB962C8B-B14F-4D97-AF65-F5344CB8AC3E}">
        <p14:creationId xmlns:p14="http://schemas.microsoft.com/office/powerpoint/2010/main" val="3448877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F13A2-95B8-4A18-9226-0B98438201B9}"/>
              </a:ext>
            </a:extLst>
          </p:cNvPr>
          <p:cNvSpPr>
            <a:spLocks noGrp="1"/>
          </p:cNvSpPr>
          <p:nvPr>
            <p:ph type="ctrTitle"/>
          </p:nvPr>
        </p:nvSpPr>
        <p:spPr>
          <a:xfrm>
            <a:off x="366488" y="1488306"/>
            <a:ext cx="7772400" cy="537939"/>
          </a:xfrm>
        </p:spPr>
        <p:txBody>
          <a:bodyPr/>
          <a:lstStyle/>
          <a:p>
            <a:pPr>
              <a:lnSpc>
                <a:spcPct val="150000"/>
              </a:lnSpc>
            </a:pPr>
            <a:r>
              <a:rPr lang="en-GB" dirty="0"/>
              <a:t>What will the auditors be looking at? </a:t>
            </a:r>
          </a:p>
        </p:txBody>
      </p:sp>
      <p:sp>
        <p:nvSpPr>
          <p:cNvPr id="4" name="Text Placeholder 3">
            <a:extLst>
              <a:ext uri="{FF2B5EF4-FFF2-40B4-BE49-F238E27FC236}">
                <a16:creationId xmlns:a16="http://schemas.microsoft.com/office/drawing/2014/main" id="{A7A954C8-92B7-4487-A609-645BE28A236F}"/>
              </a:ext>
            </a:extLst>
          </p:cNvPr>
          <p:cNvSpPr>
            <a:spLocks noGrp="1"/>
          </p:cNvSpPr>
          <p:nvPr>
            <p:ph type="body" sz="quarter" idx="10"/>
          </p:nvPr>
        </p:nvSpPr>
        <p:spPr>
          <a:xfrm>
            <a:off x="475670" y="2191601"/>
            <a:ext cx="7772400" cy="3462338"/>
          </a:xfrm>
        </p:spPr>
        <p:txBody>
          <a:bodyPr/>
          <a:lstStyle/>
          <a:p>
            <a:pPr lvl="0" hangingPunct="0">
              <a:lnSpc>
                <a:spcPct val="150000"/>
              </a:lnSpc>
            </a:pPr>
            <a:r>
              <a:rPr lang="en-GB" sz="2000" dirty="0"/>
              <a:t>There are five themes that we know they will be wanting to see: </a:t>
            </a:r>
          </a:p>
          <a:p>
            <a:pPr marL="457200" lvl="0" indent="-457200" hangingPunct="0">
              <a:lnSpc>
                <a:spcPct val="150000"/>
              </a:lnSpc>
              <a:buFont typeface="+mj-lt"/>
              <a:buAutoNum type="arabicPeriod"/>
            </a:pPr>
            <a:r>
              <a:rPr lang="en-GB" sz="2000" dirty="0"/>
              <a:t>Vision and strategic direction</a:t>
            </a:r>
          </a:p>
          <a:p>
            <a:pPr marL="457200" lvl="0" indent="-457200" hangingPunct="0">
              <a:lnSpc>
                <a:spcPct val="150000"/>
              </a:lnSpc>
              <a:buFont typeface="+mj-lt"/>
              <a:buAutoNum type="arabicPeriod"/>
            </a:pPr>
            <a:r>
              <a:rPr lang="en-GB" sz="2000" dirty="0"/>
              <a:t>Performance</a:t>
            </a:r>
          </a:p>
          <a:p>
            <a:pPr marL="457200" lvl="0" indent="-457200" hangingPunct="0">
              <a:lnSpc>
                <a:spcPct val="150000"/>
              </a:lnSpc>
              <a:buFont typeface="+mj-lt"/>
              <a:buAutoNum type="arabicPeriod"/>
            </a:pPr>
            <a:r>
              <a:rPr lang="en-GB" sz="2000" dirty="0"/>
              <a:t>Use of resources</a:t>
            </a:r>
          </a:p>
          <a:p>
            <a:pPr marL="457200" lvl="0" indent="-457200" hangingPunct="0">
              <a:lnSpc>
                <a:spcPct val="150000"/>
              </a:lnSpc>
              <a:buFont typeface="+mj-lt"/>
              <a:buAutoNum type="arabicPeriod"/>
            </a:pPr>
            <a:r>
              <a:rPr lang="en-GB" sz="2000" dirty="0"/>
              <a:t>Partnership working</a:t>
            </a:r>
          </a:p>
          <a:p>
            <a:pPr marL="457200" lvl="0" indent="-457200" hangingPunct="0">
              <a:lnSpc>
                <a:spcPct val="150000"/>
              </a:lnSpc>
              <a:buFont typeface="+mj-lt"/>
              <a:buAutoNum type="arabicPeriod"/>
            </a:pPr>
            <a:r>
              <a:rPr lang="en-GB" sz="2000" dirty="0"/>
              <a:t>Improvement and transformation.</a:t>
            </a:r>
            <a:endParaRPr lang="en-GB" sz="2000" b="1" dirty="0"/>
          </a:p>
        </p:txBody>
      </p:sp>
    </p:spTree>
    <p:extLst>
      <p:ext uri="{BB962C8B-B14F-4D97-AF65-F5344CB8AC3E}">
        <p14:creationId xmlns:p14="http://schemas.microsoft.com/office/powerpoint/2010/main" val="2770039033"/>
      </p:ext>
    </p:extLst>
  </p:cSld>
  <p:clrMapOvr>
    <a:masterClrMapping/>
  </p:clrMapOvr>
  <mc:AlternateContent xmlns:mc="http://schemas.openxmlformats.org/markup-compatibility/2006" xmlns:p14="http://schemas.microsoft.com/office/powerpoint/2010/main">
    <mc:Choice Requires="p14">
      <p:transition spd="slow" p14:dur="2000" advTm="521"/>
    </mc:Choice>
    <mc:Fallback xmlns="">
      <p:transition spd="slow" advTm="52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additive="base">
                                        <p:cTn id="2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 calcmode="lin" valueType="num">
                                      <p:cBhvr additive="base">
                                        <p:cTn id="2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additive="base">
                                        <p:cTn id="3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 calcmode="lin" valueType="num">
                                      <p:cBhvr additive="base">
                                        <p:cTn id="4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D2B96-7095-49EE-B007-D2171037B33B}"/>
              </a:ext>
            </a:extLst>
          </p:cNvPr>
          <p:cNvSpPr>
            <a:spLocks noGrp="1"/>
          </p:cNvSpPr>
          <p:nvPr>
            <p:ph type="ctrTitle"/>
          </p:nvPr>
        </p:nvSpPr>
        <p:spPr/>
        <p:txBody>
          <a:bodyPr/>
          <a:lstStyle/>
          <a:p>
            <a:r>
              <a:rPr lang="en-GB" dirty="0"/>
              <a:t>What are our key messages?</a:t>
            </a:r>
          </a:p>
        </p:txBody>
      </p:sp>
      <p:sp>
        <p:nvSpPr>
          <p:cNvPr id="4" name="Text Placeholder 3">
            <a:extLst>
              <a:ext uri="{FF2B5EF4-FFF2-40B4-BE49-F238E27FC236}">
                <a16:creationId xmlns:a16="http://schemas.microsoft.com/office/drawing/2014/main" id="{449B1E43-77E6-42B5-B207-979E8FBE7B9C}"/>
              </a:ext>
            </a:extLst>
          </p:cNvPr>
          <p:cNvSpPr>
            <a:spLocks noGrp="1"/>
          </p:cNvSpPr>
          <p:nvPr>
            <p:ph type="body" sz="quarter" idx="10"/>
          </p:nvPr>
        </p:nvSpPr>
        <p:spPr>
          <a:xfrm>
            <a:off x="366488" y="2534682"/>
            <a:ext cx="7772400" cy="3462338"/>
          </a:xfrm>
        </p:spPr>
        <p:txBody>
          <a:bodyPr/>
          <a:lstStyle/>
          <a:p>
            <a:pPr marL="285750" indent="-285750">
              <a:buFont typeface="Arial" panose="020B0604020202020204" pitchFamily="34" charset="0"/>
              <a:buChar char="•"/>
            </a:pPr>
            <a:r>
              <a:rPr lang="en-GB" dirty="0"/>
              <a:t>We’re a steady and trusted organisation;</a:t>
            </a:r>
          </a:p>
          <a:p>
            <a:pPr marL="285750" indent="-285750">
              <a:buFont typeface="Arial" panose="020B0604020202020204" pitchFamily="34" charset="0"/>
              <a:buChar char="•"/>
            </a:pPr>
            <a:r>
              <a:rPr lang="en-GB" dirty="0"/>
              <a:t>There’s a strong sense of place reflected across our diverse communities;</a:t>
            </a:r>
          </a:p>
          <a:p>
            <a:pPr marL="285750" indent="-285750">
              <a:buFont typeface="Arial" panose="020B0604020202020204" pitchFamily="34" charset="0"/>
              <a:buChar char="•"/>
            </a:pPr>
            <a:r>
              <a:rPr lang="en-GB" dirty="0"/>
              <a:t>We know our strengths and where we need to improve;</a:t>
            </a:r>
          </a:p>
          <a:p>
            <a:pPr marL="285750" indent="-285750">
              <a:buFont typeface="Arial" panose="020B0604020202020204" pitchFamily="34" charset="0"/>
              <a:buChar char="•"/>
            </a:pPr>
            <a:r>
              <a:rPr lang="en-GB" dirty="0"/>
              <a:t>We recognise the growing demands on our services and our Medium-Term Financial Strategy supports this work;</a:t>
            </a:r>
          </a:p>
          <a:p>
            <a:pPr marL="285750" indent="-285750">
              <a:buFont typeface="Arial" panose="020B0604020202020204" pitchFamily="34" charset="0"/>
              <a:buChar char="•"/>
            </a:pPr>
            <a:r>
              <a:rPr lang="en-GB" dirty="0"/>
              <a:t>We work well in partnership and recognise collaboration will help us to manage the difficult times ahead;</a:t>
            </a:r>
          </a:p>
          <a:p>
            <a:pPr marL="285750" indent="-285750">
              <a:buFont typeface="Arial" panose="020B0604020202020204" pitchFamily="34" charset="0"/>
              <a:buChar char="•"/>
            </a:pPr>
            <a:r>
              <a:rPr lang="en-GB" dirty="0"/>
              <a:t>We know that our approach to reporting and monitoring performance needs to become more firmly embedded;</a:t>
            </a:r>
          </a:p>
          <a:p>
            <a:pPr marL="285750" indent="-285750">
              <a:buFont typeface="Arial" panose="020B0604020202020204" pitchFamily="34" charset="0"/>
              <a:buChar char="•"/>
            </a:pPr>
            <a:r>
              <a:rPr lang="en-GB" dirty="0"/>
              <a:t>We recognise the importance of political and executive leadership in helping us to achieve outcomes.</a:t>
            </a:r>
          </a:p>
        </p:txBody>
      </p:sp>
    </p:spTree>
    <p:extLst>
      <p:ext uri="{BB962C8B-B14F-4D97-AF65-F5344CB8AC3E}">
        <p14:creationId xmlns:p14="http://schemas.microsoft.com/office/powerpoint/2010/main" val="555750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A9EAB-3780-46CA-A094-E27D39B3316C}"/>
              </a:ext>
            </a:extLst>
          </p:cNvPr>
          <p:cNvSpPr>
            <a:spLocks noGrp="1"/>
          </p:cNvSpPr>
          <p:nvPr>
            <p:ph type="ctrTitle"/>
          </p:nvPr>
        </p:nvSpPr>
        <p:spPr/>
        <p:txBody>
          <a:bodyPr/>
          <a:lstStyle/>
          <a:p>
            <a:r>
              <a:rPr lang="en-GB" dirty="0"/>
              <a:t>What will the audit process involve?</a:t>
            </a:r>
          </a:p>
        </p:txBody>
      </p:sp>
      <p:sp>
        <p:nvSpPr>
          <p:cNvPr id="4" name="Text Placeholder 3">
            <a:extLst>
              <a:ext uri="{FF2B5EF4-FFF2-40B4-BE49-F238E27FC236}">
                <a16:creationId xmlns:a16="http://schemas.microsoft.com/office/drawing/2014/main" id="{8698F0BE-959C-4C62-9D67-665651A223E1}"/>
              </a:ext>
            </a:extLst>
          </p:cNvPr>
          <p:cNvSpPr>
            <a:spLocks noGrp="1"/>
          </p:cNvSpPr>
          <p:nvPr>
            <p:ph type="body" sz="quarter" idx="10"/>
          </p:nvPr>
        </p:nvSpPr>
        <p:spPr>
          <a:xfrm>
            <a:off x="366713" y="2504220"/>
            <a:ext cx="7772400" cy="3462338"/>
          </a:xfrm>
        </p:spPr>
        <p:txBody>
          <a:bodyPr/>
          <a:lstStyle/>
          <a:p>
            <a:pPr marL="285750" indent="-285750">
              <a:buFont typeface="Arial" panose="020B0604020202020204" pitchFamily="34" charset="0"/>
              <a:buChar char="•"/>
            </a:pPr>
            <a:r>
              <a:rPr lang="en-GB" sz="2000" dirty="0"/>
              <a:t>Our Story, the narrative, has been sent to the auditors, with the evidence to support it. </a:t>
            </a:r>
          </a:p>
          <a:p>
            <a:pPr marL="285750" indent="-285750">
              <a:buFont typeface="Arial" panose="020B0604020202020204" pitchFamily="34" charset="0"/>
              <a:buChar char="•"/>
            </a:pPr>
            <a:r>
              <a:rPr lang="en-GB" sz="2000" dirty="0"/>
              <a:t>Providing them links to the microsite (</a:t>
            </a:r>
            <a:r>
              <a:rPr lang="en-GB" u="sng" dirty="0">
                <a:hlinkClick r:id="rId2"/>
              </a:rPr>
              <a:t>https://ourstory.aberdeenshire.gov.uk/</a:t>
            </a:r>
            <a:r>
              <a:rPr lang="en-GB" sz="2000" dirty="0"/>
              <a:t>) </a:t>
            </a:r>
          </a:p>
          <a:p>
            <a:pPr marL="285750" indent="-285750">
              <a:buFont typeface="Arial" panose="020B0604020202020204" pitchFamily="34" charset="0"/>
              <a:buChar char="•"/>
            </a:pPr>
            <a:r>
              <a:rPr lang="en-GB" sz="2000" dirty="0"/>
              <a:t>They will scrutinise our own evidence and the national evidence (</a:t>
            </a:r>
            <a:r>
              <a:rPr lang="en-GB" sz="2000" dirty="0" err="1"/>
              <a:t>Ie</a:t>
            </a:r>
            <a:r>
              <a:rPr lang="en-GB" sz="2000" dirty="0"/>
              <a:t> Local Government Benchmarking Framework). </a:t>
            </a:r>
          </a:p>
          <a:p>
            <a:pPr marL="285750" indent="-285750">
              <a:buFont typeface="Arial" panose="020B0604020202020204" pitchFamily="34" charset="0"/>
              <a:buChar char="•"/>
            </a:pPr>
            <a:r>
              <a:rPr lang="en-GB" sz="2000" dirty="0"/>
              <a:t>They will then begin fieldwork sessions, meeting with partners officer and councillors. The dates are to be agreed and not yet clear who they will want to speak to. </a:t>
            </a:r>
          </a:p>
          <a:p>
            <a:r>
              <a:rPr lang="en-GB" dirty="0"/>
              <a:t>  </a:t>
            </a:r>
          </a:p>
        </p:txBody>
      </p:sp>
    </p:spTree>
    <p:extLst>
      <p:ext uri="{BB962C8B-B14F-4D97-AF65-F5344CB8AC3E}">
        <p14:creationId xmlns:p14="http://schemas.microsoft.com/office/powerpoint/2010/main" val="3311482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A9EAB-3780-46CA-A094-E27D39B3316C}"/>
              </a:ext>
            </a:extLst>
          </p:cNvPr>
          <p:cNvSpPr>
            <a:spLocks noGrp="1"/>
          </p:cNvSpPr>
          <p:nvPr>
            <p:ph type="ctrTitle"/>
          </p:nvPr>
        </p:nvSpPr>
        <p:spPr/>
        <p:txBody>
          <a:bodyPr/>
          <a:lstStyle/>
          <a:p>
            <a:r>
              <a:rPr lang="en-GB" dirty="0"/>
              <a:t>What do we need from the wider team?</a:t>
            </a:r>
          </a:p>
        </p:txBody>
      </p:sp>
      <p:sp>
        <p:nvSpPr>
          <p:cNvPr id="4" name="Text Placeholder 3">
            <a:extLst>
              <a:ext uri="{FF2B5EF4-FFF2-40B4-BE49-F238E27FC236}">
                <a16:creationId xmlns:a16="http://schemas.microsoft.com/office/drawing/2014/main" id="{8698F0BE-959C-4C62-9D67-665651A223E1}"/>
              </a:ext>
            </a:extLst>
          </p:cNvPr>
          <p:cNvSpPr>
            <a:spLocks noGrp="1"/>
          </p:cNvSpPr>
          <p:nvPr>
            <p:ph type="body" sz="quarter" idx="10"/>
          </p:nvPr>
        </p:nvSpPr>
        <p:spPr>
          <a:xfrm>
            <a:off x="366713" y="2504220"/>
            <a:ext cx="7772400" cy="3462338"/>
          </a:xfrm>
        </p:spPr>
        <p:txBody>
          <a:bodyPr/>
          <a:lstStyle/>
          <a:p>
            <a:pPr marL="285750" indent="-285750">
              <a:buFont typeface="Arial" panose="020B0604020202020204" pitchFamily="34" charset="0"/>
              <a:buChar char="•"/>
            </a:pPr>
            <a:r>
              <a:rPr lang="en-GB" sz="2000" dirty="0"/>
              <a:t>We need to be sure that everyone at every level understands how their day-to-day role feeds into priorities and performance.</a:t>
            </a:r>
          </a:p>
          <a:p>
            <a:endParaRPr lang="en-GB" sz="2000" dirty="0"/>
          </a:p>
          <a:p>
            <a:pPr marL="285750" indent="-285750">
              <a:buFont typeface="Arial" panose="020B0604020202020204" pitchFamily="34" charset="0"/>
              <a:buChar char="•"/>
            </a:pPr>
            <a:r>
              <a:rPr lang="en-GB" sz="2000" dirty="0"/>
              <a:t>No-one will be just “cornered” for an interview. If the auditors want to speak to any of our teams, we will know in advance and people will be asked to participate. If you are being interviewed or part of a focus group, you will be supported with detailed information. </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We need as many people as possible to get themselves up to speed with our story and our performance. </a:t>
            </a:r>
          </a:p>
        </p:txBody>
      </p:sp>
    </p:spTree>
    <p:extLst>
      <p:ext uri="{BB962C8B-B14F-4D97-AF65-F5344CB8AC3E}">
        <p14:creationId xmlns:p14="http://schemas.microsoft.com/office/powerpoint/2010/main" val="4196594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A9EAB-3780-46CA-A094-E27D39B3316C}"/>
              </a:ext>
            </a:extLst>
          </p:cNvPr>
          <p:cNvSpPr>
            <a:spLocks noGrp="1"/>
          </p:cNvSpPr>
          <p:nvPr>
            <p:ph type="ctrTitle"/>
          </p:nvPr>
        </p:nvSpPr>
        <p:spPr/>
        <p:txBody>
          <a:bodyPr/>
          <a:lstStyle/>
          <a:p>
            <a:r>
              <a:rPr lang="en-GB" dirty="0"/>
              <a:t>What happens after the audits?</a:t>
            </a:r>
          </a:p>
        </p:txBody>
      </p:sp>
      <p:sp>
        <p:nvSpPr>
          <p:cNvPr id="4" name="Text Placeholder 3">
            <a:extLst>
              <a:ext uri="{FF2B5EF4-FFF2-40B4-BE49-F238E27FC236}">
                <a16:creationId xmlns:a16="http://schemas.microsoft.com/office/drawing/2014/main" id="{8698F0BE-959C-4C62-9D67-665651A223E1}"/>
              </a:ext>
            </a:extLst>
          </p:cNvPr>
          <p:cNvSpPr>
            <a:spLocks noGrp="1"/>
          </p:cNvSpPr>
          <p:nvPr>
            <p:ph type="body" sz="quarter" idx="10"/>
          </p:nvPr>
        </p:nvSpPr>
        <p:spPr>
          <a:xfrm>
            <a:off x="366713" y="2504220"/>
            <a:ext cx="7772400" cy="3462338"/>
          </a:xfrm>
        </p:spPr>
        <p:txBody>
          <a:bodyPr/>
          <a:lstStyle/>
          <a:p>
            <a:pPr marL="285750" indent="-285750">
              <a:buFont typeface="Arial" panose="020B0604020202020204" pitchFamily="34" charset="0"/>
              <a:buChar char="•"/>
            </a:pPr>
            <a:r>
              <a:rPr lang="en-GB" sz="2000" dirty="0"/>
              <a:t>Audit Scotland will take time to scrutinise the results of the fieldwork and compile a report, final sign off is expected by The Accounts Commission in October. </a:t>
            </a:r>
          </a:p>
          <a:p>
            <a:pPr marL="285750" indent="-285750">
              <a:buFont typeface="Arial" panose="020B0604020202020204" pitchFamily="34" charset="0"/>
              <a:buChar char="•"/>
            </a:pPr>
            <a:r>
              <a:rPr lang="en-GB" sz="2000" dirty="0"/>
              <a:t>It will not be a “pass/fail” but a report which suggests our strengths and areas for improvement.</a:t>
            </a:r>
          </a:p>
          <a:p>
            <a:pPr marL="285750" indent="-285750">
              <a:buFont typeface="Arial" panose="020B0604020202020204" pitchFamily="34" charset="0"/>
              <a:buChar char="•"/>
            </a:pPr>
            <a:r>
              <a:rPr lang="en-GB" sz="2000" dirty="0"/>
              <a:t>Next time we get a BV audit, they will likely focus on the results of this, to make sure we are making improvements.</a:t>
            </a:r>
          </a:p>
          <a:p>
            <a:pPr marL="285750" indent="-285750">
              <a:buFont typeface="Arial" panose="020B0604020202020204" pitchFamily="34" charset="0"/>
              <a:buChar char="•"/>
            </a:pPr>
            <a:r>
              <a:rPr lang="en-GB" sz="2000" dirty="0"/>
              <a:t>Areas of strength are for us all to be proud of. A good audit is our external endorsement that Aberdeenshire Council is doing the right things, in the right way – and making a difference to our communities.</a:t>
            </a:r>
          </a:p>
        </p:txBody>
      </p:sp>
    </p:spTree>
    <p:extLst>
      <p:ext uri="{BB962C8B-B14F-4D97-AF65-F5344CB8AC3E}">
        <p14:creationId xmlns:p14="http://schemas.microsoft.com/office/powerpoint/2010/main" val="484282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8B63A-F650-4779-AAEE-F09AB34A53D3}"/>
              </a:ext>
            </a:extLst>
          </p:cNvPr>
          <p:cNvSpPr>
            <a:spLocks noGrp="1"/>
          </p:cNvSpPr>
          <p:nvPr>
            <p:ph type="ctrTitle"/>
          </p:nvPr>
        </p:nvSpPr>
        <p:spPr/>
        <p:txBody>
          <a:bodyPr/>
          <a:lstStyle/>
          <a:p>
            <a:r>
              <a:rPr lang="en-GB" dirty="0"/>
              <a:t>More info</a:t>
            </a:r>
          </a:p>
        </p:txBody>
      </p:sp>
      <p:sp>
        <p:nvSpPr>
          <p:cNvPr id="4" name="Text Placeholder 3">
            <a:extLst>
              <a:ext uri="{FF2B5EF4-FFF2-40B4-BE49-F238E27FC236}">
                <a16:creationId xmlns:a16="http://schemas.microsoft.com/office/drawing/2014/main" id="{9DDE454E-1B17-403C-9E04-23E3C19DA8FE}"/>
              </a:ext>
            </a:extLst>
          </p:cNvPr>
          <p:cNvSpPr>
            <a:spLocks noGrp="1"/>
          </p:cNvSpPr>
          <p:nvPr>
            <p:ph type="body" sz="quarter" idx="10"/>
          </p:nvPr>
        </p:nvSpPr>
        <p:spPr/>
        <p:txBody>
          <a:bodyPr/>
          <a:lstStyle/>
          <a:p>
            <a:r>
              <a:rPr lang="en-GB" sz="2000" dirty="0"/>
              <a:t>Microsite is live and has more information (</a:t>
            </a:r>
            <a:r>
              <a:rPr lang="en-GB" sz="2000" u="sng" dirty="0">
                <a:hlinkClick r:id="rId2"/>
              </a:rPr>
              <a:t>https://ourstory.aberdeenshire.gov.uk/</a:t>
            </a:r>
            <a:r>
              <a:rPr lang="en-GB" sz="2400" dirty="0">
                <a:hlinkClick r:id="rId3" action="ppaction://hlinkfile"/>
              </a:rPr>
              <a:t> </a:t>
            </a:r>
            <a:r>
              <a:rPr lang="en-GB" sz="2000" dirty="0"/>
              <a:t>)</a:t>
            </a:r>
          </a:p>
          <a:p>
            <a:endParaRPr lang="en-GB" sz="2000" dirty="0"/>
          </a:p>
          <a:p>
            <a:r>
              <a:rPr lang="en-GB" sz="2000" dirty="0"/>
              <a:t>Service Reps:</a:t>
            </a:r>
          </a:p>
          <a:p>
            <a:r>
              <a:rPr lang="en-GB" sz="2000" dirty="0"/>
              <a:t>Business Services: Kate Bond</a:t>
            </a:r>
          </a:p>
          <a:p>
            <a:r>
              <a:rPr lang="en-GB" sz="2000" dirty="0"/>
              <a:t>Infrastructure Services: Belinda Miller</a:t>
            </a:r>
          </a:p>
          <a:p>
            <a:r>
              <a:rPr lang="en-GB" sz="2000" dirty="0"/>
              <a:t>Education &amp; </a:t>
            </a:r>
            <a:r>
              <a:rPr lang="en-GB" sz="2000" dirty="0" err="1"/>
              <a:t>Childrens</a:t>
            </a:r>
            <a:r>
              <a:rPr lang="en-GB" sz="2000" dirty="0"/>
              <a:t>’ Services: Craig Clement</a:t>
            </a:r>
          </a:p>
          <a:p>
            <a:r>
              <a:rPr lang="en-GB" sz="2000" dirty="0"/>
              <a:t>Health &amp; Social Care: Mike Ogg</a:t>
            </a:r>
          </a:p>
          <a:p>
            <a:r>
              <a:rPr lang="en-GB" sz="2000" dirty="0"/>
              <a:t>Area Managers: Amanda Roe</a:t>
            </a:r>
          </a:p>
        </p:txBody>
      </p:sp>
    </p:spTree>
    <p:extLst>
      <p:ext uri="{BB962C8B-B14F-4D97-AF65-F5344CB8AC3E}">
        <p14:creationId xmlns:p14="http://schemas.microsoft.com/office/powerpoint/2010/main" val="441349028"/>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83AEF0E98E6641B0CBB76FDFC1D4B5" ma:contentTypeVersion="4" ma:contentTypeDescription="Create a new document." ma:contentTypeScope="" ma:versionID="46af0ce6457b9616c3af442aa574a4b3">
  <xsd:schema xmlns:xsd="http://www.w3.org/2001/XMLSchema" xmlns:xs="http://www.w3.org/2001/XMLSchema" xmlns:p="http://schemas.microsoft.com/office/2006/metadata/properties" xmlns:ns2="a525c213-0edb-43a9-bede-f078cc37fd2e" xmlns:ns3="d92e1f91-4eb7-4230-ac89-c2c1b4cd701d" targetNamespace="http://schemas.microsoft.com/office/2006/metadata/properties" ma:root="true" ma:fieldsID="f220319363542091ba63b9bea5b18575" ns2:_="" ns3:_="">
    <xsd:import namespace="a525c213-0edb-43a9-bede-f078cc37fd2e"/>
    <xsd:import namespace="d92e1f91-4eb7-4230-ac89-c2c1b4cd701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25c213-0edb-43a9-bede-f078cc37fd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92e1f91-4eb7-4230-ac89-c2c1b4cd701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4DC3A2-7E12-4B90-9614-78862A70F2C3}">
  <ds:schemaRefs>
    <ds:schemaRef ds:uri="a525c213-0edb-43a9-bede-f078cc37fd2e"/>
    <ds:schemaRef ds:uri="d92e1f91-4eb7-4230-ac89-c2c1b4cd701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78C693D-954E-4D60-89CF-B4A134DAD0D1}">
  <ds:schemaRefs>
    <ds:schemaRef ds:uri="http://schemas.microsoft.com/office/2006/metadata/properties"/>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a525c213-0edb-43a9-bede-f078cc37fd2e"/>
    <ds:schemaRef ds:uri="d92e1f91-4eb7-4230-ac89-c2c1b4cd701d"/>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656BC89C-663C-42DB-85D7-14430A7195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6695</TotalTime>
  <Words>718</Words>
  <Application>Microsoft Office PowerPoint</Application>
  <PresentationFormat>On-screen Show (4:3)</PresentationFormat>
  <Paragraphs>65</Paragraphs>
  <Slides>10</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1_Custom Design</vt:lpstr>
      <vt:lpstr>Custom Design</vt:lpstr>
      <vt:lpstr> Best Value: Slides for managers and teams</vt:lpstr>
      <vt:lpstr>What is Best Value?</vt:lpstr>
      <vt:lpstr>What is ‘Our Story’</vt:lpstr>
      <vt:lpstr>What will the auditors be looking at? </vt:lpstr>
      <vt:lpstr>What are our key messages?</vt:lpstr>
      <vt:lpstr>What will the audit process involve?</vt:lpstr>
      <vt:lpstr>What do we need from the wider team?</vt:lpstr>
      <vt:lpstr>What happens after the audits?</vt:lpstr>
      <vt:lpstr>More info</vt:lpstr>
      <vt:lpstr>PowerPoint Presentation</vt:lpstr>
    </vt:vector>
  </TitlesOfParts>
  <Company>Aberdeenshire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lgourley</dc:creator>
  <cp:lastModifiedBy>Sarah Rochester</cp:lastModifiedBy>
  <cp:revision>69</cp:revision>
  <dcterms:created xsi:type="dcterms:W3CDTF">2016-09-30T09:44:39Z</dcterms:created>
  <dcterms:modified xsi:type="dcterms:W3CDTF">2020-01-15T13:46:56Z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0x010100A583AEF0E98E6641B0CBB76FDFC1D4B5</vt:lpwstr>
  </property>
</Properties>
</file>